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4e5b213d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e4e5b213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4e5b213d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4e5b213d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4e5b213d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4e5b213d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4e5b213d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4e5b213d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4b8cce1c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e4b8cce1c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4b8cce1c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4b8cce1c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4b8cce1c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e4b8cce1c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4b8cce1c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4b8cce1c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e4b8cce1c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e4b8cce1c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4b8cce1c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e4b8cce1c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4a56f04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4a56f04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e4b8cce1c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e4b8cce1c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4b8cce1c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4b8cce1c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4b8cce1c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e4b8cce1c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e4a56f04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e4a56f04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e4a56f046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e4a56f046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4a56f04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e4a56f04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4e5b213d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4e5b213d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4a56f046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4a56f046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4a56f046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4a56f046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4a56f046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4a56f046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4b8cce1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4b8cce1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4b8cce1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4b8cce1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4b8cce1c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4b8cce1c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kamlesh11/Object-Detection-Using-SSD-MobileNet.git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5" Type="http://schemas.openxmlformats.org/officeDocument/2006/relationships/image" Target="../media/image4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Домашнее задание</a:t>
            </a:r>
            <a:endParaRPr b="1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Студенты группы БИВ215: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Борисова Софья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Розанцева Валерия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2 лабораторной работы:</a:t>
            </a:r>
            <a:endParaRPr/>
          </a:p>
        </p:txBody>
      </p:sp>
      <p:sp>
        <p:nvSpPr>
          <p:cNvPr id="327" name="Google Shape;327;p26"/>
          <p:cNvSpPr txBox="1"/>
          <p:nvPr/>
        </p:nvSpPr>
        <p:spPr>
          <a:xfrm>
            <a:off x="1915650" y="1089100"/>
            <a:ext cx="4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215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-защелка по нисходящему фронту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26"/>
          <p:cNvSpPr txBox="1"/>
          <p:nvPr/>
        </p:nvSpPr>
        <p:spPr>
          <a:xfrm>
            <a:off x="2807988" y="2089050"/>
            <a:ext cx="35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d=0, clk=1, 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3165325" y="3603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d=1, clk=1, Q=1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5" y="1985150"/>
            <a:ext cx="9239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 rotWithShape="1">
          <a:blip r:embed="rId4">
            <a:alphaModFix/>
          </a:blip>
          <a:srcRect b="57643" l="45471" r="0" t="0"/>
          <a:stretch/>
        </p:blipFill>
        <p:spPr>
          <a:xfrm>
            <a:off x="5440800" y="1822425"/>
            <a:ext cx="28956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 rotWithShape="1">
          <a:blip r:embed="rId5">
            <a:alphaModFix/>
          </a:blip>
          <a:srcRect b="32447" l="40160" r="22574" t="9422"/>
          <a:stretch/>
        </p:blipFill>
        <p:spPr>
          <a:xfrm>
            <a:off x="5464613" y="3089000"/>
            <a:ext cx="2847975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/>
        </p:nvSpPr>
        <p:spPr>
          <a:xfrm>
            <a:off x="770025" y="3603200"/>
            <a:ext cx="261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clk – кнопка 8, d – свитч 7, q – LEDR [0].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2 лабораторной работы:</a:t>
            </a:r>
            <a:endParaRPr/>
          </a:p>
        </p:txBody>
      </p:sp>
      <p:sp>
        <p:nvSpPr>
          <p:cNvPr id="339" name="Google Shape;339;p27"/>
          <p:cNvSpPr txBox="1"/>
          <p:nvPr/>
        </p:nvSpPr>
        <p:spPr>
          <a:xfrm>
            <a:off x="1915650" y="1089100"/>
            <a:ext cx="440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215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D-триггер с синхронным сигналом очистки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27"/>
          <p:cNvSpPr txBox="1"/>
          <p:nvPr/>
        </p:nvSpPr>
        <p:spPr>
          <a:xfrm>
            <a:off x="2588938" y="2528325"/>
            <a:ext cx="35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rst=0, d=1, clk=1, 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2688500" y="3942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rst=0, d=0, clk=1, 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00" y="1428075"/>
            <a:ext cx="10477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 rotWithShape="1">
          <a:blip r:embed="rId4">
            <a:alphaModFix/>
          </a:blip>
          <a:srcRect b="55481" l="38973" r="901" t="-2073"/>
          <a:stretch/>
        </p:blipFill>
        <p:spPr>
          <a:xfrm>
            <a:off x="3139925" y="1704700"/>
            <a:ext cx="23341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 rotWithShape="1">
          <a:blip r:embed="rId4">
            <a:alphaModFix/>
          </a:blip>
          <a:srcRect b="55481" l="38973" r="901" t="-2073"/>
          <a:stretch/>
        </p:blipFill>
        <p:spPr>
          <a:xfrm>
            <a:off x="3026300" y="3061425"/>
            <a:ext cx="2732550" cy="8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 rotWithShape="1">
          <a:blip r:embed="rId5">
            <a:alphaModFix/>
          </a:blip>
          <a:srcRect b="53185" l="50932" r="0" t="0"/>
          <a:stretch/>
        </p:blipFill>
        <p:spPr>
          <a:xfrm>
            <a:off x="6066546" y="1655748"/>
            <a:ext cx="2552329" cy="10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7"/>
          <p:cNvPicPr preferRelativeResize="0"/>
          <p:nvPr/>
        </p:nvPicPr>
        <p:blipFill rotWithShape="1">
          <a:blip r:embed="rId4">
            <a:alphaModFix/>
          </a:blip>
          <a:srcRect b="55481" l="38973" r="901" t="-2073"/>
          <a:stretch/>
        </p:blipFill>
        <p:spPr>
          <a:xfrm>
            <a:off x="6148622" y="3218500"/>
            <a:ext cx="2835403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 txBox="1"/>
          <p:nvPr/>
        </p:nvSpPr>
        <p:spPr>
          <a:xfrm>
            <a:off x="5758850" y="2661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rst=1, d=1, clk=1, Q=1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5952475" y="4248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rst=1, d=0, clk=1, 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710225" y="4190325"/>
            <a:ext cx="261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clk – кнопка 8, rst – свитч 7, d – свитч 6, q – LEDR [0].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3 лабораторной работы:</a:t>
            </a:r>
            <a:endParaRPr/>
          </a:p>
        </p:txBody>
      </p:sp>
      <p:sp>
        <p:nvSpPr>
          <p:cNvPr id="355" name="Google Shape;355;p28"/>
          <p:cNvSpPr txBox="1"/>
          <p:nvPr/>
        </p:nvSpPr>
        <p:spPr>
          <a:xfrm>
            <a:off x="1915650" y="1089100"/>
            <a:ext cx="4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215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Неприоритетный шифратор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50" y="1610225"/>
            <a:ext cx="59436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0125" y="2046725"/>
            <a:ext cx="8191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3 лабораторной работы:</a:t>
            </a:r>
            <a:endParaRPr/>
          </a:p>
        </p:txBody>
      </p:sp>
      <p:sp>
        <p:nvSpPr>
          <p:cNvPr id="363" name="Google Shape;363;p29"/>
          <p:cNvSpPr txBox="1"/>
          <p:nvPr/>
        </p:nvSpPr>
        <p:spPr>
          <a:xfrm>
            <a:off x="161475" y="15493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входе 0000000000000001, на выходе 0000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29"/>
          <p:cNvPicPr preferRelativeResize="0"/>
          <p:nvPr/>
        </p:nvPicPr>
        <p:blipFill rotWithShape="1">
          <a:blip r:embed="rId3">
            <a:alphaModFix/>
          </a:blip>
          <a:srcRect b="55481" l="38973" r="901" t="-2073"/>
          <a:stretch/>
        </p:blipFill>
        <p:spPr>
          <a:xfrm>
            <a:off x="3154297" y="1355311"/>
            <a:ext cx="2835403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4">
            <a:alphaModFix/>
          </a:blip>
          <a:srcRect b="53185" l="50932" r="0" t="0"/>
          <a:stretch/>
        </p:blipFill>
        <p:spPr>
          <a:xfrm>
            <a:off x="3161468" y="2442025"/>
            <a:ext cx="2526632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5">
            <a:alphaModFix/>
          </a:blip>
          <a:srcRect b="39961" l="40319" r="23457" t="10878"/>
          <a:stretch/>
        </p:blipFill>
        <p:spPr>
          <a:xfrm>
            <a:off x="3069400" y="3753074"/>
            <a:ext cx="2710775" cy="9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5">
            <a:alphaModFix/>
          </a:blip>
          <a:srcRect b="39961" l="40319" r="23457" t="10878"/>
          <a:stretch/>
        </p:blipFill>
        <p:spPr>
          <a:xfrm>
            <a:off x="6377738" y="1833400"/>
            <a:ext cx="2526625" cy="92477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9"/>
          <p:cNvSpPr txBox="1"/>
          <p:nvPr/>
        </p:nvSpPr>
        <p:spPr>
          <a:xfrm>
            <a:off x="161475" y="26137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входе 0000000000000010, на выходе 0001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279525" y="955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enable=1</a:t>
            </a:r>
            <a:endParaRPr/>
          </a:p>
        </p:txBody>
      </p:sp>
      <p:sp>
        <p:nvSpPr>
          <p:cNvPr id="370" name="Google Shape;370;p29"/>
          <p:cNvSpPr txBox="1"/>
          <p:nvPr/>
        </p:nvSpPr>
        <p:spPr>
          <a:xfrm>
            <a:off x="69400" y="38294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входе 0000000000000100, на выходе 0010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6141038" y="28512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enable=0, На входе 0000000000001000, на выходе 0010</a:t>
            </a:r>
            <a:endParaRPr/>
          </a:p>
        </p:txBody>
      </p:sp>
      <p:sp>
        <p:nvSpPr>
          <p:cNvPr id="372" name="Google Shape;372;p29"/>
          <p:cNvSpPr txBox="1"/>
          <p:nvPr/>
        </p:nvSpPr>
        <p:spPr>
          <a:xfrm>
            <a:off x="5688100" y="907650"/>
            <a:ext cx="32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Неприоритетный шифратор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3 лабораторной работы:</a:t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549400" y="2091825"/>
            <a:ext cx="339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Сценарии и прошивки других заданий загружены, однако чат-бота не прислал результаты.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30" title="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450" y="1223600"/>
            <a:ext cx="4536950" cy="340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/>
          <p:nvPr>
            <p:ph type="title"/>
          </p:nvPr>
        </p:nvSpPr>
        <p:spPr>
          <a:xfrm>
            <a:off x="644750" y="393750"/>
            <a:ext cx="27987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r>
              <a:rPr lang="ru"/>
              <a:t> часть</a:t>
            </a:r>
            <a:endParaRPr/>
          </a:p>
        </p:txBody>
      </p:sp>
      <p:sp>
        <p:nvSpPr>
          <p:cNvPr id="385" name="Google Shape;385;p31"/>
          <p:cNvSpPr txBox="1"/>
          <p:nvPr/>
        </p:nvSpPr>
        <p:spPr>
          <a:xfrm>
            <a:off x="474475" y="2102650"/>
            <a:ext cx="296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Эксперимент 12.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 MobileNet на телефоне на базе Android.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475" y="728650"/>
            <a:ext cx="4757699" cy="39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 txBox="1"/>
          <p:nvPr>
            <p:ph type="title"/>
          </p:nvPr>
        </p:nvSpPr>
        <p:spPr>
          <a:xfrm>
            <a:off x="633650" y="393750"/>
            <a:ext cx="40557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животных</a:t>
            </a:r>
            <a:endParaRPr/>
          </a:p>
        </p:txBody>
      </p:sp>
      <p:pic>
        <p:nvPicPr>
          <p:cNvPr id="392" name="Google Shape;3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5" y="1342750"/>
            <a:ext cx="48196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8" y="2854930"/>
            <a:ext cx="4767025" cy="187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 rotWithShape="1">
          <a:blip r:embed="rId5">
            <a:alphaModFix/>
          </a:blip>
          <a:srcRect b="0" l="-3370" r="3369" t="0"/>
          <a:stretch/>
        </p:blipFill>
        <p:spPr>
          <a:xfrm>
            <a:off x="4761550" y="585325"/>
            <a:ext cx="4307801" cy="41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 txBox="1"/>
          <p:nvPr/>
        </p:nvSpPr>
        <p:spPr>
          <a:xfrm>
            <a:off x="66750" y="971875"/>
            <a:ext cx="43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CIFAR-10 – это набор данных изображений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264300" y="2529775"/>
            <a:ext cx="43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CNN – модель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/>
          <p:nvPr>
            <p:ph type="title"/>
          </p:nvPr>
        </p:nvSpPr>
        <p:spPr>
          <a:xfrm>
            <a:off x="633650" y="170850"/>
            <a:ext cx="6911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215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Приложение TFLite Object Detection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 b="0" l="970" r="0" t="0"/>
          <a:stretch/>
        </p:blipFill>
        <p:spPr>
          <a:xfrm>
            <a:off x="4205675" y="1097400"/>
            <a:ext cx="3921700" cy="19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4368875" y="3106375"/>
            <a:ext cx="3845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Подключение: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Клонирование репозитория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Запуск Android Studio.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Синхронизация Gradle.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184725" y="1344775"/>
            <a:ext cx="373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шибки: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проверка версии плагинов;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установка Android Gradle Plugin 7.1.2 и Gradle 7.6;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проверка наличия Android SDK и JDK;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системной переменной JAVA_HOME с указанием пути до папки с jdk.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/>
          <p:nvPr>
            <p:ph type="title"/>
          </p:nvPr>
        </p:nvSpPr>
        <p:spPr>
          <a:xfrm>
            <a:off x="633650" y="170850"/>
            <a:ext cx="70227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215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Приложение TFLite Object Detection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"/>
          <p:cNvSpPr txBox="1"/>
          <p:nvPr/>
        </p:nvSpPr>
        <p:spPr>
          <a:xfrm>
            <a:off x="153200" y="1072625"/>
            <a:ext cx="3735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Подключение смартфона: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жим разработчика;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добавление телефона в Device Manager/создание виртуального.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разрешение на загрузку данных в телефон;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запуск приложения.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34"/>
          <p:cNvPicPr preferRelativeResize="0"/>
          <p:nvPr/>
        </p:nvPicPr>
        <p:blipFill rotWithShape="1">
          <a:blip r:embed="rId3">
            <a:alphaModFix/>
          </a:blip>
          <a:srcRect b="41531" l="57569" r="16992" t="43632"/>
          <a:stretch/>
        </p:blipFill>
        <p:spPr>
          <a:xfrm>
            <a:off x="2774900" y="2912200"/>
            <a:ext cx="1390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938" y="1145975"/>
            <a:ext cx="1638300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650" y="1072618"/>
            <a:ext cx="1638300" cy="364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type="title"/>
          </p:nvPr>
        </p:nvSpPr>
        <p:spPr>
          <a:xfrm>
            <a:off x="633650" y="170850"/>
            <a:ext cx="68865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215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Приложение TFLite Object Detection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5"/>
          <p:cNvSpPr txBox="1"/>
          <p:nvPr/>
        </p:nvSpPr>
        <p:spPr>
          <a:xfrm>
            <a:off x="252150" y="1443750"/>
            <a:ext cx="4927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Модели: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EfficientDet-Lite0 – для набора проверочных данных COCO 2017 средняя средняя точность составляет 25,69%.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EfficientDet-Lite1 – точность 30,55%.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EfficientDet-Lite2 – точность 33,97%.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MobileNetV1-SSD – точность  21%.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250" y="1061950"/>
            <a:ext cx="1666875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825" y="1073010"/>
            <a:ext cx="1666875" cy="369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547850" y="393750"/>
            <a:ext cx="29691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 часть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485225" y="1467950"/>
            <a:ext cx="2969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Условие: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еобходимо выполнить 3 первые лабораторные работы на удалённых стендах;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работы делаются через Телеграм бота.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225" y="1047450"/>
            <a:ext cx="4906599" cy="3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 txBox="1"/>
          <p:nvPr>
            <p:ph type="title"/>
          </p:nvPr>
        </p:nvSpPr>
        <p:spPr>
          <a:xfrm>
            <a:off x="633650" y="170850"/>
            <a:ext cx="68865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215" lvl="0" marL="0" rtl="0" algn="ctr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ru"/>
              <a:t>Детекция Пикачу</a:t>
            </a:r>
            <a:endParaRPr/>
          </a:p>
        </p:txBody>
      </p:sp>
      <p:sp>
        <p:nvSpPr>
          <p:cNvPr id="427" name="Google Shape;427;p36"/>
          <p:cNvSpPr txBox="1"/>
          <p:nvPr/>
        </p:nvSpPr>
        <p:spPr>
          <a:xfrm>
            <a:off x="153200" y="1221350"/>
            <a:ext cx="5325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 для обнаружения Пикачу, основанное на Tensorflow.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Репозиторий включает API обнаружения объектов.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Данные: 230 изображений Пикачу среднего размера.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Разделение набора данных на наборы обучающих и тестовых данных.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Изображения и их XML преобразованы в формат, читаемый TensorFlow (tfrecord). Создание меток.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Модель: ssd_mobilenet_v1_coco_11_06_2017.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3">
            <a:alphaModFix/>
          </a:blip>
          <a:srcRect b="0" l="0" r="40628" t="0"/>
          <a:stretch/>
        </p:blipFill>
        <p:spPr>
          <a:xfrm>
            <a:off x="5677025" y="1067775"/>
            <a:ext cx="26919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/>
          <p:nvPr>
            <p:ph type="title"/>
          </p:nvPr>
        </p:nvSpPr>
        <p:spPr>
          <a:xfrm>
            <a:off x="633650" y="170850"/>
            <a:ext cx="68865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215" lvl="0" marL="0" rtl="0" algn="ctr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ru"/>
              <a:t>Детекция Пикачу</a:t>
            </a:r>
            <a:endParaRPr/>
          </a:p>
        </p:txBody>
      </p:sp>
      <p:pic>
        <p:nvPicPr>
          <p:cNvPr id="434" name="Google Shape;4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675" y="887850"/>
            <a:ext cx="3810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7"/>
          <p:cNvPicPr preferRelativeResize="0"/>
          <p:nvPr/>
        </p:nvPicPr>
        <p:blipFill rotWithShape="1">
          <a:blip r:embed="rId4">
            <a:alphaModFix/>
          </a:blip>
          <a:srcRect b="4582" l="74596" r="2560" t="38702"/>
          <a:stretch/>
        </p:blipFill>
        <p:spPr>
          <a:xfrm>
            <a:off x="1163549" y="1889275"/>
            <a:ext cx="1816774" cy="17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7"/>
          <p:cNvSpPr txBox="1"/>
          <p:nvPr/>
        </p:nvSpPr>
        <p:spPr>
          <a:xfrm>
            <a:off x="428436" y="1246075"/>
            <a:ext cx="30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Запуск приложения.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633650" y="170850"/>
            <a:ext cx="68865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215" lvl="0" marL="0" rtl="0" algn="ctr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ru"/>
              <a:t>Детекция Пикачу</a:t>
            </a:r>
            <a:endParaRPr/>
          </a:p>
        </p:txBody>
      </p:sp>
      <p:sp>
        <p:nvSpPr>
          <p:cNvPr id="442" name="Google Shape;442;p38"/>
          <p:cNvSpPr txBox="1"/>
          <p:nvPr/>
        </p:nvSpPr>
        <p:spPr>
          <a:xfrm>
            <a:off x="1624850" y="1101325"/>
            <a:ext cx="53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Код не был запущен из-за ошибок.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3" name="Google Shape;4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75" y="1715000"/>
            <a:ext cx="59436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>
            <p:ph type="title"/>
          </p:nvPr>
        </p:nvSpPr>
        <p:spPr>
          <a:xfrm>
            <a:off x="555825" y="231725"/>
            <a:ext cx="76449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ru"/>
              <a:t>SSD MobileNet с TensorFlow</a:t>
            </a:r>
            <a:endParaRPr/>
          </a:p>
        </p:txBody>
      </p:sp>
      <p:sp>
        <p:nvSpPr>
          <p:cNvPr id="449" name="Google Shape;449;p39"/>
          <p:cNvSpPr txBox="1"/>
          <p:nvPr/>
        </p:nvSpPr>
        <p:spPr>
          <a:xfrm>
            <a:off x="209475" y="1097525"/>
            <a:ext cx="4725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Был рассмотрен код: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https://github.com/kamlesh11/Object-Detection-Using-SSD-MobileNet.git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Этот репозиторий содержит реализацию Mobilenet-SSD300 и его развертывание на ПК, а также на Android. Были использованы весовые коэффициенты модели зоопарка, обученные на наборе данных обнаружения coco объектов. Далее была осуществлена развёртка этой модели с помощью opencv.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39"/>
          <p:cNvPicPr preferRelativeResize="0"/>
          <p:nvPr/>
        </p:nvPicPr>
        <p:blipFill rotWithShape="1">
          <a:blip r:embed="rId4">
            <a:alphaModFix/>
          </a:blip>
          <a:srcRect b="1362" l="20326" r="27728" t="4705"/>
          <a:stretch/>
        </p:blipFill>
        <p:spPr>
          <a:xfrm>
            <a:off x="5398688" y="901175"/>
            <a:ext cx="155862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9"/>
          <p:cNvPicPr preferRelativeResize="0"/>
          <p:nvPr/>
        </p:nvPicPr>
        <p:blipFill rotWithShape="1">
          <a:blip r:embed="rId5">
            <a:alphaModFix/>
          </a:blip>
          <a:srcRect b="0" l="21512" r="26912" t="5132"/>
          <a:stretch/>
        </p:blipFill>
        <p:spPr>
          <a:xfrm>
            <a:off x="7221325" y="901175"/>
            <a:ext cx="15022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/>
          <p:nvPr>
            <p:ph type="title"/>
          </p:nvPr>
        </p:nvSpPr>
        <p:spPr>
          <a:xfrm>
            <a:off x="753625" y="393750"/>
            <a:ext cx="7582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457" name="Google Shape;457;p40"/>
          <p:cNvSpPr txBox="1"/>
          <p:nvPr/>
        </p:nvSpPr>
        <p:spPr>
          <a:xfrm>
            <a:off x="799525" y="1307850"/>
            <a:ext cx="7491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215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Создан универсальный файл верхнего уровня, файл назначений для работы с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удаленной лабораторией.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0215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Нюанс: команда button не позволяет нажать несколько кнопок, зато switch указывается с тем же номером и сохраняет свое положение в течении выполнения сценария.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0215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боте хотелось бы сохранения адреса почты.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0215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Неуспешный запуск пикачу-детектора.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0215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Далее предполагается объединение с другими моделями для детекции других видов животных, проверка в приложении.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/>
          <p:nvPr>
            <p:ph type="ctrTitle"/>
          </p:nvPr>
        </p:nvSpPr>
        <p:spPr>
          <a:xfrm>
            <a:off x="3190150" y="1797025"/>
            <a:ext cx="5364600" cy="20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Спасибо за внимание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547850" y="393750"/>
            <a:ext cx="29691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 часть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500175" y="1047450"/>
            <a:ext cx="381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Файл 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верхнего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уровня, изменяется 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вызываемый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модуль.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Копируются назначения из 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файла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qsf.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350" y="1204450"/>
            <a:ext cx="2969100" cy="34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50" y="2239724"/>
            <a:ext cx="3809899" cy="21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1 лабораторной работы: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600" y="1566450"/>
            <a:ext cx="4283826" cy="26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574375" y="1744763"/>
            <a:ext cx="3217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данной лабораторной работе для функции при любой комбинации x0, x1, x2, x3 горит LED.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25" y="3325575"/>
            <a:ext cx="39052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2 лабораторной работы:</a:t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511475" y="1056825"/>
            <a:ext cx="4401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215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RS</a:t>
            </a: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триггер</a:t>
            </a: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на </a:t>
            </a: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кнопках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«button» не позволяет нажать несколько кнопок одновременно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Запрещенная комбинация не реализуема.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0215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 b="7192" l="0" r="5633" t="0"/>
          <a:stretch/>
        </p:blipFill>
        <p:spPr>
          <a:xfrm>
            <a:off x="5431976" y="1020499"/>
            <a:ext cx="2968636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225" y="3030588"/>
            <a:ext cx="30575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5096613" y="2425350"/>
            <a:ext cx="35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Режим сброса: S=0, R=1, Q=0, ~Q=1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5030950" y="4335525"/>
            <a:ext cx="37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Режим установки: S=1, R=0, Q=1, ~Q=0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688" y="2494825"/>
            <a:ext cx="10763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2 лабораторной работы: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317625" y="1018650"/>
            <a:ext cx="486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215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RS-триггер на свичах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Реализов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аны все состояния, использована команда «switch».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5403375" y="2517688"/>
            <a:ext cx="35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Режим сброса: S=0, R=1, Q=0, ~Q=1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5282025" y="4532600"/>
            <a:ext cx="37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Режим установки: S=1, R=0, Q=1, ~Q=0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400" y="2251063"/>
            <a:ext cx="262890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/>
          <p:nvPr/>
        </p:nvSpPr>
        <p:spPr>
          <a:xfrm>
            <a:off x="1882350" y="3164225"/>
            <a:ext cx="4677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Запрещенная комбинация: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S=1, R=1, Q=0, ~Q=0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522" y="1307838"/>
            <a:ext cx="2955716" cy="115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450" y="3351874"/>
            <a:ext cx="2955725" cy="112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000" y="2066250"/>
            <a:ext cx="10001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/>
        </p:nvSpPr>
        <p:spPr>
          <a:xfrm>
            <a:off x="395050" y="4313675"/>
            <a:ext cx="335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 – кнопка (свитч) 8, r – кнопка (свитч) 7, q – LEDR [1], ~q – LEDR [0]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2 лабораторной работы:</a:t>
            </a:r>
            <a:endParaRPr/>
          </a:p>
        </p:txBody>
      </p:sp>
      <p:sp>
        <p:nvSpPr>
          <p:cNvPr id="283" name="Google Shape;283;p23"/>
          <p:cNvSpPr txBox="1"/>
          <p:nvPr/>
        </p:nvSpPr>
        <p:spPr>
          <a:xfrm>
            <a:off x="1915650" y="1089100"/>
            <a:ext cx="4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215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-защелка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2417813" y="1651325"/>
            <a:ext cx="35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d=1, clk=1, выходы Q=1, ~Q=0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75" y="1460143"/>
            <a:ext cx="2497050" cy="103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973" y="2395025"/>
            <a:ext cx="2497053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 txBox="1"/>
          <p:nvPr/>
        </p:nvSpPr>
        <p:spPr>
          <a:xfrm>
            <a:off x="2681825" y="2571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d=0, clk=0, выходы Q=0, ~Q=1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6700" y="3361049"/>
            <a:ext cx="2497050" cy="98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2729775" y="3652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d=1, clk=1, выходы Q=1, ~Q=0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7500" y="1814500"/>
            <a:ext cx="72390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537800" y="3589300"/>
            <a:ext cx="207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clk – свитч 8, d – свитч 7, q – LEDR [1], ~q – LEDR [0].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2 лабораторной работы:</a:t>
            </a:r>
            <a:endParaRPr/>
          </a:p>
        </p:txBody>
      </p:sp>
      <p:sp>
        <p:nvSpPr>
          <p:cNvPr id="297" name="Google Shape;297;p24"/>
          <p:cNvSpPr txBox="1"/>
          <p:nvPr/>
        </p:nvSpPr>
        <p:spPr>
          <a:xfrm>
            <a:off x="1668225" y="981525"/>
            <a:ext cx="4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215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JK</a:t>
            </a: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-триггер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800" y="1685741"/>
            <a:ext cx="2083200" cy="87853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/>
        </p:nvSpPr>
        <p:spPr>
          <a:xfrm>
            <a:off x="3106600" y="2644500"/>
            <a:ext cx="27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CLK=1, J=1, K=0, Q=1, ~Q=0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800" y="3202864"/>
            <a:ext cx="2083191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4"/>
          <p:cNvSpPr txBox="1"/>
          <p:nvPr/>
        </p:nvSpPr>
        <p:spPr>
          <a:xfrm>
            <a:off x="3106600" y="4116963"/>
            <a:ext cx="28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CLK=1, J=0, K=1, Q=0, ~Q=1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100" y="973861"/>
            <a:ext cx="2083200" cy="88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4"/>
          <p:cNvSpPr txBox="1"/>
          <p:nvPr/>
        </p:nvSpPr>
        <p:spPr>
          <a:xfrm>
            <a:off x="5972800" y="1892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CLK=1, J=1, K=1, Q=1, ~Q=0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9094" y="2323588"/>
            <a:ext cx="2415944" cy="8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6031850" y="3202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CLK=1, J=1, K=1, Q=0, ~Q=1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4685" y="3663300"/>
            <a:ext cx="2504778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/>
        </p:nvSpPr>
        <p:spPr>
          <a:xfrm>
            <a:off x="6069525" y="4522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CLK=1, J=0, K=0, Q=1, ~Q=0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24"/>
          <p:cNvPicPr preferRelativeResize="0"/>
          <p:nvPr/>
        </p:nvPicPr>
        <p:blipFill rotWithShape="1">
          <a:blip r:embed="rId7">
            <a:alphaModFix/>
          </a:blip>
          <a:srcRect b="2085" l="0" r="0" t="0"/>
          <a:stretch/>
        </p:blipFill>
        <p:spPr>
          <a:xfrm>
            <a:off x="1364775" y="1068625"/>
            <a:ext cx="8477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 txBox="1"/>
          <p:nvPr/>
        </p:nvSpPr>
        <p:spPr>
          <a:xfrm>
            <a:off x="568175" y="3999425"/>
            <a:ext cx="261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clk – кнопка 8, J – свитч 7, K – свитч 6, q – LEDR [1], ~q – LEDR [0].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2 лабораторной работы:</a:t>
            </a: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1915650" y="1089100"/>
            <a:ext cx="4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0215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-триггер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025" y="1794450"/>
            <a:ext cx="2804275" cy="11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025" y="3292475"/>
            <a:ext cx="2941325" cy="10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 txBox="1"/>
          <p:nvPr/>
        </p:nvSpPr>
        <p:spPr>
          <a:xfrm>
            <a:off x="3519097" y="2190788"/>
            <a:ext cx="22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T=1, Q=0, ~Q=1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3194638" y="3536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T=1, Q=1, ~Q=0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325" y="2051300"/>
            <a:ext cx="895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770025" y="3603200"/>
            <a:ext cx="261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кнопка 8, 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 – LEDR [1], ~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 – LEDR [0].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